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6" r:id="rId136"/>
    <p:sldId id="397" r:id="rId137"/>
    <p:sldId id="398" r:id="rId138"/>
    <p:sldId id="393" r:id="rId139"/>
    <p:sldId id="395" r:id="rId140"/>
    <p:sldId id="399" r:id="rId141"/>
    <p:sldId id="400" r:id="rId142"/>
    <p:sldId id="394" r:id="rId143"/>
    <p:sldId id="401" r:id="rId144"/>
    <p:sldId id="403" r:id="rId145"/>
    <p:sldId id="40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2" r:id="rId164"/>
    <p:sldId id="423" r:id="rId165"/>
    <p:sldId id="424" r:id="rId166"/>
    <p:sldId id="425" r:id="rId167"/>
    <p:sldId id="426" r:id="rId168"/>
    <p:sldId id="427" r:id="rId169"/>
    <p:sldId id="428" r:id="rId170"/>
    <p:sldId id="429" r:id="rId171"/>
    <p:sldId id="430" r:id="rId172"/>
    <p:sldId id="431" r:id="rId173"/>
    <p:sldId id="432" r:id="rId174"/>
    <p:sldId id="433" r:id="rId175"/>
    <p:sldId id="434" r:id="rId176"/>
    <p:sldId id="435" r:id="rId177"/>
    <p:sldId id="436" r:id="rId178"/>
    <p:sldId id="437" r:id="rId17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>
        <p:scale>
          <a:sx n="72" d="100"/>
          <a:sy n="72" d="100"/>
        </p:scale>
        <p:origin x="110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r>
              <a:rPr lang="fr-FR" dirty="0"/>
              <a:t> –</a:t>
            </a:r>
            <a:r>
              <a:rPr lang="fr-FR" dirty="0" err="1"/>
              <a:t>Dspring-boot.run.arguments</a:t>
            </a:r>
            <a:r>
              <a:rPr lang="fr-FR" dirty="0"/>
              <a:t>=--</a:t>
            </a:r>
            <a:r>
              <a:rPr lang="fr-FR" dirty="0" err="1"/>
              <a:t>instanceId:customApp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5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12/05/2025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91/login/oauth2/code/okta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1EB6-6B4A-2128-C05B5801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222954-22EB-264C-6A2C-AB15BD6A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servers </a:t>
            </a:r>
            <a:r>
              <a:rPr lang="fr-FR" dirty="0" err="1"/>
              <a:t>behing</a:t>
            </a:r>
            <a:r>
              <a:rPr lang="fr-FR" dirty="0"/>
              <a:t> API Gateway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65BE64-EFB6-F7E1-8C0D-EF6E97BD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86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42784E-A074-E104-B0CD-1FB57D5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2D9DE3-28E2-B30B-CDB3-68132B72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34" y="1448945"/>
            <a:ext cx="9252131" cy="5265119"/>
          </a:xfrm>
        </p:spPr>
      </p:pic>
    </p:spTree>
    <p:extLst>
      <p:ext uri="{BB962C8B-B14F-4D97-AF65-F5344CB8AC3E}">
        <p14:creationId xmlns:p14="http://schemas.microsoft.com/office/powerpoint/2010/main" val="1712915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4A56D-3524-2D27-C4C5-530DD6FB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0244AB-847A-6216-A35B-95DE7E5D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38" y="1706403"/>
            <a:ext cx="8745523" cy="4786472"/>
          </a:xfrm>
        </p:spPr>
      </p:pic>
    </p:spTree>
    <p:extLst>
      <p:ext uri="{BB962C8B-B14F-4D97-AF65-F5344CB8AC3E}">
        <p14:creationId xmlns:p14="http://schemas.microsoft.com/office/powerpoint/2010/main" val="55442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23CEF-2F3E-C5F5-DF84-79F2652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5B830-E1D0-721E-8EBE-BB66DCBF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7" y="1631425"/>
            <a:ext cx="10076033" cy="4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3B7BC-340C-7C4E-7AEC-992C7766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6D415C-33EF-4A04-5EE3-DB386CE5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448946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987739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8B20-B8CC-D2DB-2B02-18C2B973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62588-C11A-FCA5-49E4-9FD4E14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71BA09-CF0C-E90A-ADD3-C1A5E2D5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384777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300815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F4420-3CC8-30FD-B1C0-BEF2ECC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gateway</a:t>
            </a:r>
            <a:r>
              <a:rPr lang="fr-FR" dirty="0"/>
              <a:t>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7260B-EB3C-6DE1-D234-1772FDA9E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8765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6F22-A1BA-CD3E-9704-C11795A0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00534C-F2D8-E0A2-2ED2-0427E526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Eureka Discovery Service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3E807D-82A1-E195-78FA-C5E5F980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397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7210B96-5CAB-943B-0AE7-AD2C0239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Cloud Netflix Eureka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04327CF-A3E7-F326-44A0-2A265300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50" t="25143" r="7488" b="9234"/>
          <a:stretch/>
        </p:blipFill>
        <p:spPr>
          <a:xfrm>
            <a:off x="158835" y="1673689"/>
            <a:ext cx="11794121" cy="5058686"/>
          </a:xfrm>
        </p:spPr>
      </p:pic>
    </p:spTree>
    <p:extLst>
      <p:ext uri="{BB962C8B-B14F-4D97-AF65-F5344CB8AC3E}">
        <p14:creationId xmlns:p14="http://schemas.microsoft.com/office/powerpoint/2010/main" val="2157822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12266-8EC6-35B4-3160-46C7E18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05B308-F1DB-A08A-9C4D-0309F222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773648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94C1E-80BB-444B-99E1-BA341E26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D1DEF-40FF-02A4-8724-F9FF7748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824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33224-2944-58B0-EB3E-C5B19E33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895C9B-F19C-3AAB-48E6-D9CAD119B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9028"/>
            <a:ext cx="10515600" cy="532453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eureka-discovery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register-with-eureka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fetch-registry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logging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level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root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trace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com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netflix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198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B226D-6B33-A1F2-5801-CA3ED65E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Enable Eureka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B205D-2FDE-A39F-0F56-9A344C1FD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1"/>
            <a:ext cx="9905789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@EnableEurekaServer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static void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3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C8BFE-19F0-0649-0CFF-E3A79CAE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as Eureka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357245-A7AE-8DBC-8E52-FAC40F41C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4893" y="2273108"/>
            <a:ext cx="6457922" cy="120032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-cloud-starter-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netflix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9E83F3-AE94-3B6B-9EC7-1A94CBBA5112}"/>
              </a:ext>
            </a:extLst>
          </p:cNvPr>
          <p:cNvSpPr txBox="1"/>
          <p:nvPr/>
        </p:nvSpPr>
        <p:spPr>
          <a:xfrm>
            <a:off x="838200" y="1821948"/>
            <a:ext cx="398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Adding</a:t>
            </a:r>
            <a:r>
              <a:rPr lang="fr-FR" sz="2000" b="1" dirty="0"/>
              <a:t> </a:t>
            </a:r>
            <a:r>
              <a:rPr lang="fr-FR" sz="2000" b="1" dirty="0" err="1"/>
              <a:t>eureka</a:t>
            </a:r>
            <a:r>
              <a:rPr lang="fr-FR" sz="2000" b="1" dirty="0"/>
              <a:t> client </a:t>
            </a:r>
            <a:r>
              <a:rPr lang="fr-FR" sz="2000" b="1" dirty="0" err="1"/>
              <a:t>dependency</a:t>
            </a:r>
            <a:r>
              <a:rPr lang="fr-FR" sz="2000" b="1" dirty="0"/>
              <a:t>….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8E8B6B-5F8F-173A-4F11-0773B08D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326" y="3615203"/>
            <a:ext cx="5613716" cy="31393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lang="fr-FR" altLang="fr-FR" dirty="0">
                <a:solidFill>
                  <a:srgbClr val="ABB2BF"/>
                </a:solidFill>
                <a:latin typeface="JetBrains Mono"/>
              </a:rPr>
              <a:t>2024.0.1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&gt;*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03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CCF14-EEE2-43ED-DA8D-CC51A7F2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Eureka Discovery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5E908C-A98F-9B49-D410-AB9A731B5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3686"/>
            <a:ext cx="10515600" cy="25545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@EnableDiscoveryClient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void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82437-0DA6-CFCD-3CB3-9755E0D357E6}"/>
              </a:ext>
            </a:extLst>
          </p:cNvPr>
          <p:cNvSpPr/>
          <p:nvPr/>
        </p:nvSpPr>
        <p:spPr>
          <a:xfrm>
            <a:off x="838200" y="1941096"/>
            <a:ext cx="2803358" cy="35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B8BD6E-435E-C267-B3E5-FB28BD842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6" y="4796608"/>
            <a:ext cx="5005473" cy="132343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endParaRPr kumimoji="0" lang="fr-FR" alt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11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68356-D20C-6646-929F-DE761919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401343-AA34-F70F-999B-3D16A5F0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391" r="1055"/>
          <a:stretch/>
        </p:blipFill>
        <p:spPr>
          <a:xfrm>
            <a:off x="2048244" y="2190749"/>
            <a:ext cx="8010156" cy="39862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6BF7C-46AD-7E0C-23B6-8971F02A5339}"/>
              </a:ext>
            </a:extLst>
          </p:cNvPr>
          <p:cNvSpPr/>
          <p:nvPr/>
        </p:nvSpPr>
        <p:spPr>
          <a:xfrm>
            <a:off x="2048244" y="4140200"/>
            <a:ext cx="821956" cy="5651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444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F481-C032-2A8B-B515-97FA7783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9FCDFD-6A84-C806-375F-679569CC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C7FE2-87DA-E9C9-EE79-88DB5ADF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17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ED8DDF8-6576-1E5E-C963-1B42039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E00B55-21B9-9436-7234-D5D01B3A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90" y="1368735"/>
            <a:ext cx="9230619" cy="5265119"/>
          </a:xfrm>
        </p:spPr>
      </p:pic>
    </p:spTree>
    <p:extLst>
      <p:ext uri="{BB962C8B-B14F-4D97-AF65-F5344CB8AC3E}">
        <p14:creationId xmlns:p14="http://schemas.microsoft.com/office/powerpoint/2010/main" val="38756183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8676A-555C-89E1-819A-461FD80F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Randomize</a:t>
            </a:r>
            <a:r>
              <a:rPr lang="fr-FR" dirty="0"/>
              <a:t> server port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DE2E963-A375-1718-8B92-89231ED5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92" y="1998490"/>
            <a:ext cx="379780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:0}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DD3774-E3AB-88B6-C606-42008D8D1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55520" y="3076555"/>
            <a:ext cx="9189760" cy="34163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instance-id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spring.application.name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random.value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}}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preferIpAddress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b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lease-renewal-interval-in-seconds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10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lease-expiration-duration-in-seconds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20</a:t>
            </a:r>
            <a:endParaRPr kumimoji="0" lang="fr-FR" altLang="fr-F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18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F7AE8-9A4E-4B71-F79C-89D70B73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Running multiple instances…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E47EEF-E7C0-EDB1-CB1D-CBA9C79E2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17" y="1410355"/>
            <a:ext cx="7182295" cy="947810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29141F1-53C3-F689-CCAF-D6BFBD3EF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10355"/>
            <a:ext cx="2247731" cy="54476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Path=/api/albums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Path=/api/photos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75DB8-54D1-316B-B694-A1B4DEE603DE}"/>
              </a:ext>
            </a:extLst>
          </p:cNvPr>
          <p:cNvSpPr txBox="1"/>
          <p:nvPr/>
        </p:nvSpPr>
        <p:spPr>
          <a:xfrm>
            <a:off x="3721608" y="2779776"/>
            <a:ext cx="81110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use </a:t>
            </a:r>
            <a:r>
              <a:rPr lang="fr-FR" dirty="0" err="1"/>
              <a:t>load</a:t>
            </a:r>
            <a:r>
              <a:rPr lang="fr-FR" dirty="0"/>
              <a:t> balancing,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specify</a:t>
            </a:r>
            <a:r>
              <a:rPr lang="fr-FR" dirty="0"/>
              <a:t> all </a:t>
            </a:r>
            <a:r>
              <a:rPr lang="fr-FR" dirty="0" err="1"/>
              <a:t>URIs</a:t>
            </a:r>
            <a:r>
              <a:rPr lang="fr-FR" dirty="0"/>
              <a:t> in </a:t>
            </a:r>
            <a:r>
              <a:rPr lang="fr-FR" dirty="0" err="1"/>
              <a:t>gateway</a:t>
            </a:r>
            <a:r>
              <a:rPr lang="fr-FR" dirty="0"/>
              <a:t> configuration. </a:t>
            </a:r>
          </a:p>
          <a:p>
            <a:r>
              <a:rPr lang="fr-FR" dirty="0" err="1"/>
              <a:t>We</a:t>
            </a:r>
            <a:r>
              <a:rPr lang="fr-FR" dirty="0"/>
              <a:t> can replace the http full </a:t>
            </a:r>
            <a:r>
              <a:rPr lang="fr-FR" dirty="0" err="1"/>
              <a:t>uri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port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</a:t>
            </a:r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resolve</a:t>
            </a:r>
            <a:r>
              <a:rPr lang="fr-FR" dirty="0"/>
              <a:t> </a:t>
            </a:r>
          </a:p>
          <a:p>
            <a:r>
              <a:rPr lang="fr-FR" dirty="0"/>
              <a:t>URLs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application </a:t>
            </a:r>
            <a:r>
              <a:rPr lang="fr-FR" dirty="0" err="1"/>
              <a:t>name</a:t>
            </a:r>
            <a:r>
              <a:rPr lang="fr-FR" dirty="0"/>
              <a:t> of the application </a:t>
            </a:r>
            <a:r>
              <a:rPr lang="fr-FR" dirty="0" err="1"/>
              <a:t>that</a:t>
            </a:r>
            <a:r>
              <a:rPr lang="fr-FR" dirty="0"/>
              <a:t>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: </a:t>
            </a:r>
          </a:p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then</a:t>
            </a:r>
            <a:r>
              <a:rPr lang="fr-FR" dirty="0"/>
              <a:t> to replace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http://localhost:8082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lb://albums-service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45161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0DD02-EEF6-70CF-6B0A-5C725A2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71130F-8905-D8EC-45E4-BE561360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737"/>
            <a:ext cx="9559636" cy="336092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D38BBF-E37E-AFFD-BBB1-47313CC2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3" y="2640355"/>
            <a:ext cx="9160030" cy="3460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8C594-3C09-B7A0-6302-DAA59C296C19}"/>
              </a:ext>
            </a:extLst>
          </p:cNvPr>
          <p:cNvSpPr/>
          <p:nvPr/>
        </p:nvSpPr>
        <p:spPr>
          <a:xfrm>
            <a:off x="3867912" y="56144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D0488-DA0A-CDC2-A534-206373A57C77}"/>
              </a:ext>
            </a:extLst>
          </p:cNvPr>
          <p:cNvSpPr/>
          <p:nvPr/>
        </p:nvSpPr>
        <p:spPr>
          <a:xfrm>
            <a:off x="2081784" y="46238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30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9E2EF-D69B-94EB-4712-A02A235BA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E93CF13-1675-6C82-7127-AC4997C1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MVC Web App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C3F61E-12F8-51B1-BD17-98166A686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8959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747A1AB-5D4D-B6C4-4CB3-476FB8F3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DAB2120-387F-F88B-0C2E-C66E48C84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7347"/>
            <a:ext cx="5565573" cy="153255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08C2D6-4809-AF48-B6FE-09CA7CB3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04" y="2819897"/>
            <a:ext cx="6256424" cy="35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69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BB677-F038-14FC-69AB-6255196E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FCB89D-ABFF-83FA-DF9D-A61B0FF7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75" y="1541527"/>
            <a:ext cx="736165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566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8C813-B11E-F06D-942D-156287B4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82F7DD-5F2E-3F18-6E1C-6E8537A12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830" y="1544050"/>
            <a:ext cx="7360340" cy="5151600"/>
          </a:xfrm>
        </p:spPr>
      </p:pic>
    </p:spTree>
    <p:extLst>
      <p:ext uri="{BB962C8B-B14F-4D97-AF65-F5344CB8AC3E}">
        <p14:creationId xmlns:p14="http://schemas.microsoft.com/office/powerpoint/2010/main" val="30004255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40F19C-2BC1-161C-8470-A1E7F56B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controller</a:t>
            </a:r>
            <a:r>
              <a:rPr lang="fr-FR" dirty="0"/>
              <a:t> and a </a:t>
            </a:r>
            <a:r>
              <a:rPr lang="fr-FR" dirty="0" err="1"/>
              <a:t>view</a:t>
            </a:r>
            <a:r>
              <a:rPr lang="fr-FR" dirty="0"/>
              <a:t> for test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B8E80F-E58C-A3CF-9F7B-704F9B31B0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46804"/>
            <a:ext cx="4367606" cy="470898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"http://url1.com"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"http://url2.com"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asList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CCB8997-12EB-D42C-B73F-4DA6C1262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82" y="1646804"/>
            <a:ext cx="5802166" cy="360098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SYSTEM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"http://www.thymeleaf.org/dtd/xhtml1-strict-thymeleaf-4.dtd"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="http://www.w3.org/1999/xhtml"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xmlns: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="http://www.thymeleaf.org"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&gt;Insert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here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&gt;Albums page&lt;/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:if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albums.empty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&gt;No albums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found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:each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="album : ${albums}"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:text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album.albumTitle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147F92-2BA8-97CF-90C2-19741F6C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50" y="5395862"/>
            <a:ext cx="2219635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11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46C1C-E6E7-ECAE-7FEB-43C94401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5417C3-A15A-79FD-8154-2797253A6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95" y="1681210"/>
            <a:ext cx="7632810" cy="4786472"/>
          </a:xfrm>
        </p:spPr>
      </p:pic>
    </p:spTree>
    <p:extLst>
      <p:ext uri="{BB962C8B-B14F-4D97-AF65-F5344CB8AC3E}">
        <p14:creationId xmlns:p14="http://schemas.microsoft.com/office/powerpoint/2010/main" val="27776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4D775-96A8-93B0-4F1F-A9FF6C3B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B69CE8-6697-4233-81FB-729A61C0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167107"/>
            <a:ext cx="11567160" cy="3010007"/>
          </a:xfrm>
        </p:spPr>
      </p:pic>
    </p:spTree>
    <p:extLst>
      <p:ext uri="{BB962C8B-B14F-4D97-AF65-F5344CB8AC3E}">
        <p14:creationId xmlns:p14="http://schemas.microsoft.com/office/powerpoint/2010/main" val="13966875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43AFE-A1FA-F5E0-9987-0587B579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40AFE4-0C56-B0E3-F952-B4E89F9B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72" y="1825625"/>
            <a:ext cx="8097856" cy="4351338"/>
          </a:xfrm>
        </p:spPr>
      </p:pic>
    </p:spTree>
    <p:extLst>
      <p:ext uri="{BB962C8B-B14F-4D97-AF65-F5344CB8AC3E}">
        <p14:creationId xmlns:p14="http://schemas.microsoft.com/office/powerpoint/2010/main" val="40335513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28D6A-B4B3-2A9A-020E-D96BB551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OAuth2.0 in web apps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3A4F00-2C8C-0DCC-1494-2754EA9C25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7526"/>
            <a:ext cx="10515600" cy="504753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8090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we are using key cloack</a:t>
            </a:r>
            <a:b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http://localhost:8080/realms/web-apps/protocol/openid-connect/auth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jwk-set-uri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token-uri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http://localhost:8080/realms/web-apps/protocol/openid-connect/token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user-info-uri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http://localhost:8080/realms/web-apps/protocol/openid-connect/userinfo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user-name-attribute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preferred_username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authorization-grant-type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authorization_code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webapp-code-flow-client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OFgWX2OvqQ0NUe4XSLtQvJiVtGpgk9SN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http://localhost:8090/login/oauth2/code/webapps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openid, profile, roles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2248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11DC6-AEE4-A5D1-A44D-35329701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r>
              <a:rPr lang="fr-FR" dirty="0"/>
              <a:t> and </a:t>
            </a:r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bean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F41983-10E5-0BB6-C830-BFC29BE706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25256" y="5654748"/>
            <a:ext cx="311764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new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8C94E1-B197-80A1-1C65-DC27A5A29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71910"/>
            <a:ext cx="5338321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OAuth2AuthorizedClientService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OidcUser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OAuth2AuthorizedClient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loadAuthorizedClient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A6B2C0"/>
                </a:solidFill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getAuthorizedClientRegistrationId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"Principal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OidcIdToken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Bearer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exchange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ParameterizedTypeReference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getBody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0C5FB3-4FD6-B3E2-B6AB-5253E60DB1D8}"/>
              </a:ext>
            </a:extLst>
          </p:cNvPr>
          <p:cNvSpPr/>
          <p:nvPr/>
        </p:nvSpPr>
        <p:spPr>
          <a:xfrm>
            <a:off x="1133856" y="3136392"/>
            <a:ext cx="4962144" cy="1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E03E6-2E4F-7650-A4C7-E933A0347B21}"/>
              </a:ext>
            </a:extLst>
          </p:cNvPr>
          <p:cNvSpPr txBox="1"/>
          <p:nvPr/>
        </p:nvSpPr>
        <p:spPr>
          <a:xfrm>
            <a:off x="6803136" y="1862114"/>
            <a:ext cx="3925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authentication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SecurityContextHolder</a:t>
            </a:r>
            <a:endParaRPr lang="fr-FR" sz="14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AF6D426-9430-0F8A-3C5F-48F5E138BA2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096000" y="2016003"/>
            <a:ext cx="707136" cy="121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03A2CC-975D-F644-6DDE-CD43FAF55E4B}"/>
              </a:ext>
            </a:extLst>
          </p:cNvPr>
          <p:cNvSpPr/>
          <p:nvPr/>
        </p:nvSpPr>
        <p:spPr>
          <a:xfrm>
            <a:off x="1139952" y="4389480"/>
            <a:ext cx="3075432" cy="529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186B33-7D7B-D791-38B8-1087C6827C1D}"/>
              </a:ext>
            </a:extLst>
          </p:cNvPr>
          <p:cNvSpPr txBox="1"/>
          <p:nvPr/>
        </p:nvSpPr>
        <p:spPr>
          <a:xfrm>
            <a:off x="6802604" y="3391388"/>
            <a:ext cx="152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OidcToken</a:t>
            </a:r>
            <a:endParaRPr lang="fr-FR" sz="14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C76DDDA-A728-B2F7-88CE-664E6BF5CD8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215384" y="3545277"/>
            <a:ext cx="2587220" cy="1109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197122-A6D8-41D6-E2D0-13D5E06C5736}"/>
              </a:ext>
            </a:extLst>
          </p:cNvPr>
          <p:cNvSpPr/>
          <p:nvPr/>
        </p:nvSpPr>
        <p:spPr>
          <a:xfrm>
            <a:off x="1133856" y="4919471"/>
            <a:ext cx="4736592" cy="110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C93614-3830-05B9-E173-D6C9491C4020}"/>
              </a:ext>
            </a:extLst>
          </p:cNvPr>
          <p:cNvSpPr txBox="1"/>
          <p:nvPr/>
        </p:nvSpPr>
        <p:spPr>
          <a:xfrm>
            <a:off x="6802603" y="4523068"/>
            <a:ext cx="379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Calling </a:t>
            </a:r>
            <a:r>
              <a:rPr lang="fr-FR" sz="1400" dirty="0" err="1"/>
              <a:t>endpoint</a:t>
            </a:r>
            <a:r>
              <a:rPr lang="fr-FR" sz="1400" dirty="0"/>
              <a:t> </a:t>
            </a:r>
            <a:r>
              <a:rPr lang="fr-FR" sz="1400" dirty="0" err="1"/>
              <a:t>using</a:t>
            </a:r>
            <a:r>
              <a:rPr lang="fr-FR" sz="1400" dirty="0"/>
              <a:t> </a:t>
            </a:r>
            <a:r>
              <a:rPr lang="fr-FR" sz="1400" dirty="0" err="1"/>
              <a:t>RestTemplate</a:t>
            </a:r>
            <a:r>
              <a:rPr lang="fr-FR" sz="1400" dirty="0"/>
              <a:t> &amp; JWT token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BA7255E-DD23-3823-8365-C02E37B15C7B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5870448" y="4676957"/>
            <a:ext cx="932155" cy="795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803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03BD3-361B-1922-A596-7B9DA961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CBA51B0-4F83-4BD0-F7F9-F9307BC7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575"/>
            <a:ext cx="3000794" cy="42868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BD1022-559C-4217-BB03-095A2956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35" y="2813805"/>
            <a:ext cx="3986600" cy="3063313"/>
          </a:xfrm>
          <a:prstGeom prst="rect">
            <a:avLst/>
          </a:prstGeom>
        </p:spPr>
      </p:pic>
      <p:sp>
        <p:nvSpPr>
          <p:cNvPr id="8" name="Flèche : angle droit 7">
            <a:extLst>
              <a:ext uri="{FF2B5EF4-FFF2-40B4-BE49-F238E27FC236}">
                <a16:creationId xmlns:a16="http://schemas.microsoft.com/office/drawing/2014/main" id="{7E1B0240-DB78-24D8-8AA7-F165B684F293}"/>
              </a:ext>
            </a:extLst>
          </p:cNvPr>
          <p:cNvSpPr/>
          <p:nvPr/>
        </p:nvSpPr>
        <p:spPr>
          <a:xfrm rot="5400000">
            <a:off x="1924812" y="2651760"/>
            <a:ext cx="777240" cy="77724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angle droit 8">
            <a:extLst>
              <a:ext uri="{FF2B5EF4-FFF2-40B4-BE49-F238E27FC236}">
                <a16:creationId xmlns:a16="http://schemas.microsoft.com/office/drawing/2014/main" id="{23B10950-8F9C-8BE6-E1AB-9A9252C161BA}"/>
              </a:ext>
            </a:extLst>
          </p:cNvPr>
          <p:cNvSpPr/>
          <p:nvPr/>
        </p:nvSpPr>
        <p:spPr>
          <a:xfrm flipV="1">
            <a:off x="7549445" y="3760244"/>
            <a:ext cx="777600" cy="7776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31235E-E539-47EC-8EC7-4EE70BC1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74" y="4836823"/>
            <a:ext cx="481079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19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ECFAAF-85F9-0556-46B7-8F09360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WebClient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1C4A2B-D49D-CEE9-1AD2-D4A68947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0695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21473-8E60-3829-32F2-9F70111F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54C977-B801-21BB-C6F8-E4A0C0E62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0"/>
            <a:ext cx="10515600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org.springframework.boot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spring-boot-starter-oauth2-client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spring-webflux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io.projectreactor.netty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reactor-netty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231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20C83A-CC5A-1EF5-DC0E-5641F86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WebClient</a:t>
            </a:r>
            <a:r>
              <a:rPr lang="fr-FR" dirty="0"/>
              <a:t> </a:t>
            </a:r>
            <a:r>
              <a:rPr lang="fr-FR" dirty="0" err="1"/>
              <a:t>bean</a:t>
            </a:r>
            <a:r>
              <a:rPr lang="fr-FR" dirty="0"/>
              <a:t> and update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9BC3CE-08EE-1519-1D75-2090019C8D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6341" y="2258345"/>
            <a:ext cx="4969887" cy="304698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OAuth2AuthorizedClientRepository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oAuth2AuthorizedClientRepository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ServletOAuth2AuthorizedClientExchangeFilterFunction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ServletOAuth2AuthorizedClientExchangeFilterFunction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oAuth2AuthorizedClientRepository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setDefaultOAuth2AuthorizedClient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apply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oauth2Configuration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C9A3034-1624-45C5-20BB-745B5B4A6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76" y="1715446"/>
            <a:ext cx="5543249" cy="433965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OAuth2AuthorizedClientService 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OidcUser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retrieve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bodyToMono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ParameterizedTypeReference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(){})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block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78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5D3DBB3-AE29-9BB9-A4E8-ADD0ED97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Social Login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F70D08-35F3-1128-036D-DCE18B506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7087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A35A9-CFD9-B105-720A-FB9C5F960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E3E8B8-5589-3CAE-57D4-33B40E57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1225B82-02D8-6322-9792-BF98C7E7E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93" y="1368735"/>
            <a:ext cx="9450212" cy="5265119"/>
          </a:xfrm>
        </p:spPr>
      </p:pic>
    </p:spTree>
    <p:extLst>
      <p:ext uri="{BB962C8B-B14F-4D97-AF65-F5344CB8AC3E}">
        <p14:creationId xmlns:p14="http://schemas.microsoft.com/office/powerpoint/2010/main" val="37338737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84211-546A-A29D-398F-61C9512E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8F67ED-248B-162E-7027-53C8D7DB6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4041155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57391-A368-7B11-10B2-8DA0BEE4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4D1215-2C0B-D813-3722-1C6F2E6E3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111834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73278-65E2-8EAF-B437-DE06765E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public /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controllers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ADBCE1-DB89-7A35-BB73-39B39EDC5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86728" y="2447023"/>
            <a:ext cx="4767072" cy="310854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HomePageController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"/home"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displayHomePage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OAuth2User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!=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null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getAttribute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"home"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65A3C2-6CD5-4ED8-01B5-E1EC0D6A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47023"/>
            <a:ext cx="4767072" cy="31104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IndexPageController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displayIndexPage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"index"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34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36B09-1188-B416-825E-1167852F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public /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views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12CC95-B7DE-67C1-E462-6BD63D8E98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60020"/>
            <a:ext cx="3925824" cy="19389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&gt;Index page&lt;/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href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="/home"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&gt;Home page&lt;/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AA1494-1C4A-FA2E-91E6-A6884AD7A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634" y="1690688"/>
            <a:ext cx="5802166" cy="267765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SYSTEM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"http://www.thymeleaf.org/dtd/xhtml1-strict-thymeleaf-4.dtd"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="http://www.w3.org/1999/xhtml"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xmlns: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="http://www.thymeleaf.org"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&gt;Home page&lt;/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Welcome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:text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 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href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5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663E67-E2BE-C73C-D464-CD8B86C9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E77C3F-F37C-DEBD-3076-22C5CBE777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78950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filterChain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authorizeRequests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authorizeRequests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AntPathRequestMatcher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permitAll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oauth2Login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logout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oidcLogoutSuccessHandler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invalidateHttpSession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clearAuthentication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deleteCookies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"JSESSIONID"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LogoutSuccessHandler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oidcLogoutSuccessHandler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OidcClientInitiatedLogoutSuccessHandler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OidcClientInitiatedLogoutSuccessHandler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successHandler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setPostLogoutRedirectUri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"http://localhost:8080/"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766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0E165-52E5-53CB-DDF4-7151A150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F76A5C-CE3D-1161-9865-E5BBA276FF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7526"/>
            <a:ext cx="10515600" cy="504753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8091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web-app-social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using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key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cloack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http://localhost:8080/realms/web-apps/protocol/openid-connect/auth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-set-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token-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http://localhost:8080/realms/web-apps/protocol/openid-connect/token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user-info-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http://localhost:8080/realms/web-apps/protocol/openid-connect/userinfo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attribute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preferred_username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grant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-type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authorization_code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-code-flow-client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OFgWX2OvqQ0NUe4XSLtQvJiVtGpgk9SN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http://localhost:8091/login/oauth2/code/webapps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profile,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roles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333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9B986-04F3-7B19-F0F2-3F6F751E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 for social login 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9DB4B1-1FAD-B165-3CDE-37847C96C9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…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okta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https://dev-149854.okta.com/oauth2/default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...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google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facebook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github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okta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profile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  <a:hlinkClick r:id="rId2"/>
              </a:rPr>
              <a:t>http://localhost:8091/login/oauth2/code/okta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6A368-1D41-C16D-86BB-A8ED9D9DD414}"/>
              </a:ext>
            </a:extLst>
          </p:cNvPr>
          <p:cNvSpPr/>
          <p:nvPr/>
        </p:nvSpPr>
        <p:spPr>
          <a:xfrm>
            <a:off x="1124712" y="3547872"/>
            <a:ext cx="4334256" cy="294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498C80-CCFB-84CE-187F-7864F31C817A}"/>
              </a:ext>
            </a:extLst>
          </p:cNvPr>
          <p:cNvSpPr/>
          <p:nvPr/>
        </p:nvSpPr>
        <p:spPr>
          <a:xfrm>
            <a:off x="1124712" y="2643069"/>
            <a:ext cx="4334256" cy="392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49615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C9A1C-F3BA-2B7A-60FA-670D4EAC6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application: </a:t>
            </a:r>
            <a:r>
              <a:rPr lang="fr-FR" dirty="0" err="1"/>
              <a:t>facebook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B878A2C-46FD-1164-3EAD-3BAB14032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8" y="1408125"/>
            <a:ext cx="3629532" cy="1181265"/>
          </a:xfrm>
        </p:spPr>
      </p:pic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F5F7CC71-6691-03B4-67C6-1446AE4C6E67}"/>
              </a:ext>
            </a:extLst>
          </p:cNvPr>
          <p:cNvSpPr/>
          <p:nvPr/>
        </p:nvSpPr>
        <p:spPr>
          <a:xfrm rot="5400000">
            <a:off x="1993392" y="2141334"/>
            <a:ext cx="457200" cy="438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585F22A-D671-792C-8A5E-03C83522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84" y="1998757"/>
            <a:ext cx="6882066" cy="13796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AF4C42-5790-C024-F4AA-D15B1A4D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9" y="3819868"/>
            <a:ext cx="2883315" cy="2403686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3BB581B4-6501-EAE8-99BD-13F20BA09CD3}"/>
              </a:ext>
            </a:extLst>
          </p:cNvPr>
          <p:cNvSpPr/>
          <p:nvPr/>
        </p:nvSpPr>
        <p:spPr>
          <a:xfrm rot="5400000" flipV="1">
            <a:off x="3418309" y="3585851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CF0E47C-2F7E-BAE4-E151-B54B9E827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50" y="3750443"/>
            <a:ext cx="4372996" cy="2119838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32211812-DDF5-9D26-B0EA-7238C2A0272B}"/>
              </a:ext>
            </a:extLst>
          </p:cNvPr>
          <p:cNvSpPr/>
          <p:nvPr/>
        </p:nvSpPr>
        <p:spPr>
          <a:xfrm>
            <a:off x="3317725" y="5267562"/>
            <a:ext cx="969264" cy="292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1E8D9F5-6010-2EA2-2B92-602D348C7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025" y="5560170"/>
            <a:ext cx="5010849" cy="990738"/>
          </a:xfrm>
          <a:prstGeom prst="rect">
            <a:avLst/>
          </a:prstGeom>
        </p:spPr>
      </p:pic>
      <p:sp>
        <p:nvSpPr>
          <p:cNvPr id="17" name="Flèche : angle droit 16">
            <a:extLst>
              <a:ext uri="{FF2B5EF4-FFF2-40B4-BE49-F238E27FC236}">
                <a16:creationId xmlns:a16="http://schemas.microsoft.com/office/drawing/2014/main" id="{E5135D34-89AC-CCD9-B895-BFE67C6F54B4}"/>
              </a:ext>
            </a:extLst>
          </p:cNvPr>
          <p:cNvSpPr/>
          <p:nvPr/>
        </p:nvSpPr>
        <p:spPr>
          <a:xfrm flipV="1">
            <a:off x="9223273" y="4536042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3326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99907-0BC7-DBE5-E1E4-C047B8425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3BA23-0464-4973-10B8-BDB0A851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application: google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797AA9-ECEF-AE66-4BF8-C8B7F4CE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8" y="1408125"/>
            <a:ext cx="3629532" cy="1181265"/>
          </a:xfrm>
        </p:spPr>
      </p:pic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01FE9270-DB44-5F55-70DD-B0073701B068}"/>
              </a:ext>
            </a:extLst>
          </p:cNvPr>
          <p:cNvSpPr/>
          <p:nvPr/>
        </p:nvSpPr>
        <p:spPr>
          <a:xfrm rot="5400000">
            <a:off x="1993392" y="2141334"/>
            <a:ext cx="457200" cy="438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134D26-E70C-997B-DEE0-F535F607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84" y="1998757"/>
            <a:ext cx="6882066" cy="1379609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31D1DC57-BA29-1912-C043-FA817708C482}"/>
              </a:ext>
            </a:extLst>
          </p:cNvPr>
          <p:cNvSpPr/>
          <p:nvPr/>
        </p:nvSpPr>
        <p:spPr>
          <a:xfrm>
            <a:off x="3317725" y="4563474"/>
            <a:ext cx="969264" cy="292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E3A4E5-F48B-AFF2-4E89-4D33CBF00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025" y="5560170"/>
            <a:ext cx="5010849" cy="990738"/>
          </a:xfrm>
          <a:prstGeom prst="rect">
            <a:avLst/>
          </a:prstGeom>
        </p:spPr>
      </p:pic>
      <p:sp>
        <p:nvSpPr>
          <p:cNvPr id="17" name="Flèche : angle droit 16">
            <a:extLst>
              <a:ext uri="{FF2B5EF4-FFF2-40B4-BE49-F238E27FC236}">
                <a16:creationId xmlns:a16="http://schemas.microsoft.com/office/drawing/2014/main" id="{F9D0DFD9-FF1D-3F46-2EC0-813D106B1E8D}"/>
              </a:ext>
            </a:extLst>
          </p:cNvPr>
          <p:cNvSpPr/>
          <p:nvPr/>
        </p:nvSpPr>
        <p:spPr>
          <a:xfrm flipV="1">
            <a:off x="9223273" y="4536042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537069-FD95-B35C-3638-AA3EA68F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531" y="3755455"/>
            <a:ext cx="3696186" cy="16160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552B42-0A37-B35B-17AB-195CE5396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7" y="3951610"/>
            <a:ext cx="2754422" cy="1194085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FD4475DD-182F-E1EF-CF94-F4AF4C147F1D}"/>
              </a:ext>
            </a:extLst>
          </p:cNvPr>
          <p:cNvSpPr/>
          <p:nvPr/>
        </p:nvSpPr>
        <p:spPr>
          <a:xfrm rot="5400000" flipV="1">
            <a:off x="3418309" y="3585851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4641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AFBB-2880-85AC-2854-65AFC5B8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504B6-910B-E653-F51C-A17621DF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application: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2CA6197-ED37-5939-2FFD-C25CBC1FB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8" y="1408125"/>
            <a:ext cx="3629532" cy="1181265"/>
          </a:xfrm>
        </p:spPr>
      </p:pic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9C4E425E-6BC7-4E05-7F1D-B3F3AF8DF6FB}"/>
              </a:ext>
            </a:extLst>
          </p:cNvPr>
          <p:cNvSpPr/>
          <p:nvPr/>
        </p:nvSpPr>
        <p:spPr>
          <a:xfrm rot="5400000">
            <a:off x="1993392" y="2141334"/>
            <a:ext cx="457200" cy="438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6CAF04-D268-5915-2878-62772A73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84" y="1998757"/>
            <a:ext cx="6882066" cy="1379609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87606825-1968-089F-51AD-02B11CA1ADF6}"/>
              </a:ext>
            </a:extLst>
          </p:cNvPr>
          <p:cNvSpPr/>
          <p:nvPr/>
        </p:nvSpPr>
        <p:spPr>
          <a:xfrm>
            <a:off x="3317725" y="4563474"/>
            <a:ext cx="969264" cy="292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A6BB602-9A95-4607-5BAD-0F54BB55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929" y="4360713"/>
            <a:ext cx="5010849" cy="990738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5157611C-3D28-87EB-2445-ACF9C24D571D}"/>
              </a:ext>
            </a:extLst>
          </p:cNvPr>
          <p:cNvSpPr/>
          <p:nvPr/>
        </p:nvSpPr>
        <p:spPr>
          <a:xfrm rot="5400000" flipV="1">
            <a:off x="3418309" y="3585851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DB871E-B5BD-91FE-686F-270E86EB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54" y="3592409"/>
            <a:ext cx="2810895" cy="20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53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8E07-968B-4315-1618-27BBCB5A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OKTA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01267F-944A-C4BA-BD67-7EE6365D2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36868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1E106A-F8D8-770B-EF93-629169A92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349" y="3113807"/>
            <a:ext cx="6076422" cy="292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947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B4A6-5D92-AE4E-514E-F54630579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1873A4B-2868-1334-6041-ED76131C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</a:t>
            </a:r>
            <a:r>
              <a:rPr lang="fr-FR"/>
              <a:t>JavaScript Application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2473D14-21C9-8BE4-BFC0-A55AF99FE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9213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5D5014-0AFD-9D25-1676-4C8DD72E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5A035AE-1594-DC1B-FAF4-56B937D32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146" y="1825625"/>
            <a:ext cx="9059708" cy="4351338"/>
          </a:xfrm>
        </p:spPr>
      </p:pic>
    </p:spTree>
    <p:extLst>
      <p:ext uri="{BB962C8B-B14F-4D97-AF65-F5344CB8AC3E}">
        <p14:creationId xmlns:p14="http://schemas.microsoft.com/office/powerpoint/2010/main" val="15146737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DC5E82-46BB-B64B-B998-5F124420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438D795-F7E0-8A54-DE7D-BD4F09F95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7291"/>
            <a:ext cx="10515600" cy="3268005"/>
          </a:xfrm>
        </p:spPr>
      </p:pic>
    </p:spTree>
    <p:extLst>
      <p:ext uri="{BB962C8B-B14F-4D97-AF65-F5344CB8AC3E}">
        <p14:creationId xmlns:p14="http://schemas.microsoft.com/office/powerpoint/2010/main" val="6968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EE140-BF45-221A-F47F-08AAE608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generate</a:t>
            </a:r>
            <a:r>
              <a:rPr lang="fr-FR" dirty="0"/>
              <a:t> state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ED1DD8-6691-BC8C-3752-BA60AFF35A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847133"/>
            <a:ext cx="10515600" cy="230832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generateState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"ABCDEFGHIJKLMNOPQRSTUVWXYZabcdefghijklmnopqrstuvwxyz0123456789"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for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++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charAt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floor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Math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random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*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alphaNumericCharactersLength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"state"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981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357E0-4129-4262-B76E-2FFD8CC8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generate</a:t>
            </a:r>
            <a:r>
              <a:rPr lang="fr-FR" dirty="0"/>
              <a:t>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1ED49E-D331-4DEE-A95F-A9AE139552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85358"/>
            <a:ext cx="10515600" cy="403187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returnValue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randomBytes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Uint8Array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crypto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getRandomValues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randomBytes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returnValue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base64UrlEncode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randomBytes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returnValue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base64UrlEncode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source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stringValue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fromCharCode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apply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null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source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base64Encoded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btoa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stringValue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base64Encoded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/\+/g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'-'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/\//g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'_'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/=/g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8382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42818-A7B1-CF98-E39D-D267B7AC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94DFF-3CF6-8302-7759-56B21344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generate</a:t>
            </a:r>
            <a:r>
              <a:rPr lang="fr-FR" dirty="0"/>
              <a:t> code challenge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EF4517-1243-B996-D6C9-27194E3BE9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async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textEncoder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TextEncoder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'US-ASCII'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encodedValue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textEncoder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await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crypto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subtle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encodedValue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base64UrlEncode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Array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from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Uint8Array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codeChallenge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base64UrlEncode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source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stringValue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fromCharCode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apply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null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source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base64Encoded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btoa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stringValue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base64Encoded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/\+/g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'-'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/\//g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'_'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replace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/=/g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9096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8CA56-39E6-AC3A-3087-CF215913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auth</a:t>
            </a:r>
            <a:r>
              <a:rPr lang="fr-FR" dirty="0"/>
              <a:t> code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3E771C-36DF-E0EB-27F1-BC87AF02D0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08469"/>
            <a:ext cx="10515600" cy="378565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getAuthCode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"state"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"codeChallenge"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"http://localhost:8080/realms/web-apps/protocol/openid-connect/auth"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"?client_id="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"&amp;response_type=code"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"&amp;scope=openid"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"&amp;redirect_uri="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redirectUri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"&amp;state="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"&amp;code_challenge="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codeChallenge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"&amp;code_challenge_method=S256"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open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authorizationURL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'authorizationRequestWindow'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'width=800,height=600,left=200,top=200'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4007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80E829-E64E-ED37-E651-450BC59E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Return code (popup page)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A08282-CC5A-145C-0F08-692620DE46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0"/>
            <a:ext cx="10515600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script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="text/javascript"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URLSearchParams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location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search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authCode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'code'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'state'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'error'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errorDescription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urlParams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'error_description'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if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alert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"The following error took place:"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". Description of error:"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errorDescription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else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opener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postAuthorize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state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authCode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window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close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script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endParaRPr kumimoji="0" lang="fr-FR" alt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788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854F2-D6C9-2AF9-7237-6A1ED182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Post </a:t>
            </a:r>
            <a:r>
              <a:rPr lang="fr-FR" dirty="0" err="1"/>
              <a:t>authorize</a:t>
            </a:r>
            <a:r>
              <a:rPr lang="fr-FR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EF1A07-5201-C4C5-3AB8-0014B081A0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0482"/>
            <a:ext cx="4756302" cy="175432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postAuthorize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originalStateValue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"state"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state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===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originalStateValue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requestTokens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authCode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else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alert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Invalid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state value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received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13F91F4-89DB-7C0D-1715-61553864B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672" y="2241352"/>
            <a:ext cx="682853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 i="1" dirty="0" err="1">
                <a:solidFill>
                  <a:srgbClr val="C679DD"/>
                </a:solidFill>
                <a:latin typeface="JetBrains Mono"/>
              </a:rPr>
              <a:t>function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 </a:t>
            </a:r>
            <a:r>
              <a:rPr lang="fr-FR" altLang="fr-FR" sz="1200" i="1" dirty="0" err="1">
                <a:solidFill>
                  <a:srgbClr val="E5C17C"/>
                </a:solidFill>
                <a:latin typeface="JetBrains Mono"/>
              </a:rPr>
              <a:t>requestTokens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authCode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 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let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codeVerifier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document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getElementById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codeVerifier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).</a:t>
            </a:r>
            <a:r>
              <a:rPr lang="fr-FR" altLang="fr-FR" sz="1200" dirty="0" err="1">
                <a:solidFill>
                  <a:srgbClr val="E06C75"/>
                </a:solidFill>
                <a:latin typeface="JetBrains Mono"/>
              </a:rPr>
              <a:t>innerHTML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let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data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grant_type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authorization_code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client_id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clientId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"code"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authCode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code_verifier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codeVerifier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redirect_uri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redirectUri</a:t>
            </a:r>
            <a:br>
              <a:rPr lang="fr-FR" altLang="fr-FR" sz="1200" dirty="0">
                <a:solidFill>
                  <a:srgbClr val="D19A66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    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$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>
                <a:solidFill>
                  <a:srgbClr val="61AEEF"/>
                </a:solidFill>
                <a:latin typeface="JetBrains Mono"/>
              </a:rPr>
              <a:t>ajax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beforeSend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i="1" dirty="0" err="1">
                <a:solidFill>
                  <a:srgbClr val="C679DD"/>
                </a:solidFill>
                <a:latin typeface="JetBrains Mono"/>
              </a:rPr>
              <a:t>function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request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 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    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request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setRequestHeader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"Content-type"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"application/x-www-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form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-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urlencoded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; 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charset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=UTF-8"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},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type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"POST"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url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"http://localhost:8080/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realms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/web-apps/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protocol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/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openid-connect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/token"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data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data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success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i="1" dirty="0" err="1">
                <a:solidFill>
                  <a:srgbClr val="E5C17C"/>
                </a:solidFill>
                <a:latin typeface="JetBrains Mono"/>
              </a:rPr>
              <a:t>postRequestAccessToken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    </a:t>
            </a:r>
            <a:r>
              <a:rPr lang="fr-FR" altLang="fr-FR" sz="1200" dirty="0" err="1">
                <a:solidFill>
                  <a:srgbClr val="E06C75"/>
                </a:solidFill>
                <a:latin typeface="JetBrains Mono"/>
              </a:rPr>
              <a:t>dataType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: 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json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br>
              <a:rPr lang="fr-FR" altLang="fr-FR" sz="1200" dirty="0">
                <a:solidFill>
                  <a:srgbClr val="98C379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    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i="1" dirty="0" err="1">
                <a:solidFill>
                  <a:srgbClr val="C679DD"/>
                </a:solidFill>
                <a:latin typeface="JetBrains Mono"/>
              </a:rPr>
              <a:t>function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 </a:t>
            </a:r>
            <a:r>
              <a:rPr lang="fr-FR" altLang="fr-FR" sz="1200" i="1" dirty="0" err="1">
                <a:solidFill>
                  <a:srgbClr val="E5C17C"/>
                </a:solidFill>
                <a:latin typeface="JetBrains Mono"/>
              </a:rPr>
              <a:t>postRequestAccessToken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ABB2BF"/>
                </a:solidFill>
                <a:latin typeface="JetBrains Mono"/>
              </a:rPr>
              <a:t>data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 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status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 </a:t>
            </a:r>
            <a:r>
              <a:rPr lang="fr-FR" altLang="fr-FR" sz="1200" dirty="0" err="1">
                <a:solidFill>
                  <a:srgbClr val="ABB2BF"/>
                </a:solidFill>
                <a:latin typeface="JetBrains Mono"/>
              </a:rPr>
              <a:t>jqXHR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 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document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getElementById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accessToken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).</a:t>
            </a:r>
            <a:r>
              <a:rPr lang="fr-FR" altLang="fr-FR" sz="1200" dirty="0" err="1">
                <a:solidFill>
                  <a:srgbClr val="E06C75"/>
                </a:solidFill>
                <a:latin typeface="JetBrains Mono"/>
              </a:rPr>
              <a:t>innerHTML</a:t>
            </a:r>
            <a:r>
              <a:rPr lang="fr-FR" altLang="fr-FR" sz="1200" dirty="0">
                <a:solidFill>
                  <a:srgbClr val="E06C75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dirty="0">
                <a:solidFill>
                  <a:srgbClr val="ABB2BF"/>
                </a:solidFill>
                <a:latin typeface="JetBrains Mono"/>
              </a:rPr>
              <a:t>data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[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 err="1">
                <a:solidFill>
                  <a:srgbClr val="98C379"/>
                </a:solidFill>
                <a:latin typeface="JetBrains Mono"/>
              </a:rPr>
              <a:t>access_token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];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 </a:t>
            </a:r>
            <a:endParaRPr lang="fr-FR" alt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463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5680A4-9003-8A08-45F9-96E35667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JavaScript: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EBBD95-4701-DEB1-F6CA-0CFDE5F430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9045874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getInfoFromResourceServer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let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accessToken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document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getElementById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"accessToken"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innerHTML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$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ajax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beforeSend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request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request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setRequestHeader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"Content-type"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"application/x-www-form-urlencoded; charset=UTF-8"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request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setRequestHeader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"Authorization"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"Bearer "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accessToken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},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"GET"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url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"http://localhost:8765/api/users/status"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success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postInfoFromAccessToken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dataType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"text"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function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postInfoFromAccessToken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data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jqXHR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alert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data</a:t>
            </a: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253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34B0B-39F8-9122-8CE1-4EF3AA23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CORS in </a:t>
            </a:r>
            <a:r>
              <a:rPr lang="fr-FR" dirty="0" err="1"/>
              <a:t>gateway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E7A083-A926-CDBF-8B13-A7E3997BD0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8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globalcors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cors-configurations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'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/**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'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allowed-origins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'*'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allowed-methods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‘*’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allowed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-headers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'*'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add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-to-simple-url-handler-mapping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endParaRPr kumimoji="0" lang="fr-FR" altLang="fr-F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0471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DDD0F-D583-2D11-7F2A-5AE7FAC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CORS in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F2ACC7-CE98-FE34-4803-A156571A8A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8264" y="1448540"/>
            <a:ext cx="5507736" cy="489364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//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	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	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30C267-33FD-076C-B21A-DE6C39D36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224" y="1448540"/>
            <a:ext cx="4989576" cy="21236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200" dirty="0">
                <a:solidFill>
                  <a:srgbClr val="61AEEF"/>
                </a:solidFill>
                <a:latin typeface="JetBrains Mono"/>
              </a:rPr>
              <a:t>@Bean</a:t>
            </a:r>
            <a:br>
              <a:rPr lang="fr-FR" altLang="fr-FR" sz="1200" dirty="0">
                <a:solidFill>
                  <a:srgbClr val="61AEEF"/>
                </a:solidFill>
                <a:latin typeface="JetBrains Mono"/>
              </a:rPr>
            </a:br>
            <a:r>
              <a:rPr lang="fr-FR" altLang="fr-FR" sz="1200" i="1" dirty="0" err="1">
                <a:solidFill>
                  <a:srgbClr val="98C379"/>
                </a:solidFill>
                <a:latin typeface="JetBrains Mono"/>
              </a:rPr>
              <a:t>CorsConfigurationSource</a:t>
            </a:r>
            <a:r>
              <a:rPr lang="fr-FR" altLang="fr-FR" sz="1200" i="1" dirty="0">
                <a:solidFill>
                  <a:srgbClr val="98C379"/>
                </a:solidFill>
                <a:latin typeface="JetBrains Mono"/>
              </a:rPr>
              <a:t>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corsConfigurationSource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() {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CorsConfiguration</a:t>
            </a:r>
            <a:r>
              <a:rPr lang="fr-FR" altLang="fr-FR" sz="1200" dirty="0">
                <a:solidFill>
                  <a:srgbClr val="E5C17C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configuration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new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CorsConfiguration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configuration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setAllowedOrigins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Collections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i="1" dirty="0" err="1">
                <a:solidFill>
                  <a:srgbClr val="61AEEF"/>
                </a:solidFill>
                <a:latin typeface="JetBrains Mono"/>
              </a:rPr>
              <a:t>singletonList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"*"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configuration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setAllowedHeaders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Collections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i="1" dirty="0" err="1">
                <a:solidFill>
                  <a:srgbClr val="61AEEF"/>
                </a:solidFill>
                <a:latin typeface="JetBrains Mono"/>
              </a:rPr>
              <a:t>singletonList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"*"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configuration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setAllowedMethods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Collections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i="1" dirty="0" err="1">
                <a:solidFill>
                  <a:srgbClr val="61AEEF"/>
                </a:solidFill>
                <a:latin typeface="JetBrains Mono"/>
              </a:rPr>
              <a:t>singletonList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"*"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E5C17C"/>
                </a:solidFill>
                <a:latin typeface="JetBrains Mono"/>
              </a:rPr>
              <a:t>UrlBasedCorsConfigurationSource</a:t>
            </a:r>
            <a:r>
              <a:rPr lang="fr-FR" altLang="fr-FR" sz="1200" dirty="0">
                <a:solidFill>
                  <a:srgbClr val="E5C17C"/>
                </a:solidFill>
                <a:latin typeface="JetBrains Mono"/>
              </a:rPr>
              <a:t>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source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=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new 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UrlBasedCorsConfigurationSource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D19A66"/>
                </a:solidFill>
                <a:latin typeface="JetBrains Mono"/>
              </a:rPr>
              <a:t>source</a:t>
            </a:r>
            <a:r>
              <a:rPr lang="fr-FR" altLang="fr-FR" sz="1200" dirty="0" err="1">
                <a:solidFill>
                  <a:srgbClr val="A6B2C0"/>
                </a:solidFill>
                <a:latin typeface="JetBrains Mono"/>
              </a:rPr>
              <a:t>.</a:t>
            </a:r>
            <a:r>
              <a:rPr lang="fr-FR" altLang="fr-FR" sz="1200" dirty="0" err="1">
                <a:solidFill>
                  <a:srgbClr val="61AEEF"/>
                </a:solidFill>
                <a:latin typeface="JetBrains Mono"/>
              </a:rPr>
              <a:t>registerCorsConfiguration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98C379"/>
                </a:solidFill>
                <a:latin typeface="JetBrains Mono"/>
              </a:rPr>
              <a:t>"/**"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,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configuration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);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    </a:t>
            </a:r>
            <a:r>
              <a:rPr lang="fr-FR" altLang="fr-FR" sz="1200" i="1" dirty="0">
                <a:solidFill>
                  <a:srgbClr val="C679DD"/>
                </a:solidFill>
                <a:latin typeface="JetBrains Mono"/>
              </a:rPr>
              <a:t>return </a:t>
            </a:r>
            <a:r>
              <a:rPr lang="fr-FR" altLang="fr-FR" sz="1200" dirty="0">
                <a:solidFill>
                  <a:srgbClr val="D19A66"/>
                </a:solidFill>
                <a:latin typeface="JetBrains Mono"/>
              </a:rPr>
              <a:t>source</a:t>
            </a: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;</a:t>
            </a:r>
            <a:br>
              <a:rPr lang="fr-FR" altLang="fr-FR" sz="1200" dirty="0">
                <a:solidFill>
                  <a:srgbClr val="A6B2C0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A6B2C0"/>
                </a:solidFill>
                <a:latin typeface="JetBrains Mono"/>
              </a:rPr>
              <a:t>} </a:t>
            </a:r>
            <a:endParaRPr lang="fr-FR" altLang="fr-F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213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EB354-78E4-7D95-C0A7-E0DF4173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E8D14D-A0BB-5AF1-04A0-3D458261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CORS Configuration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in Gateway and </a:t>
            </a:r>
            <a:r>
              <a:rPr lang="fr-FR" dirty="0" err="1"/>
              <a:t>Resources</a:t>
            </a:r>
            <a:r>
              <a:rPr lang="fr-FR" dirty="0"/>
              <a:t> servers at the </a:t>
            </a:r>
            <a:r>
              <a:rPr lang="fr-FR" dirty="0" err="1"/>
              <a:t>same</a:t>
            </a:r>
            <a:r>
              <a:rPr lang="fr-FR" dirty="0"/>
              <a:t> time !</a:t>
            </a:r>
          </a:p>
        </p:txBody>
      </p:sp>
    </p:spTree>
    <p:extLst>
      <p:ext uri="{BB962C8B-B14F-4D97-AF65-F5344CB8AC3E}">
        <p14:creationId xmlns:p14="http://schemas.microsoft.com/office/powerpoint/2010/main" val="421297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0DB3-C587-0FB1-966F-7E5BD6D7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6D9B02-62CE-C3F4-EA31-6EF1BC42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 </a:t>
            </a:r>
            <a:r>
              <a:rPr lang="fr-FR" dirty="0" err="1"/>
              <a:t>Remote</a:t>
            </a:r>
            <a:r>
              <a:rPr lang="fr-FR" dirty="0"/>
              <a:t> User </a:t>
            </a:r>
            <a:r>
              <a:rPr lang="fr-FR" dirty="0" err="1"/>
              <a:t>Authentication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91A583-E8E3-8BD7-EFEE-14B616476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User Storage SPI</a:t>
            </a:r>
          </a:p>
        </p:txBody>
      </p:sp>
    </p:spTree>
    <p:extLst>
      <p:ext uri="{BB962C8B-B14F-4D97-AF65-F5344CB8AC3E}">
        <p14:creationId xmlns:p14="http://schemas.microsoft.com/office/powerpoint/2010/main" val="23539982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E49D2DD-76BB-FDC8-BFFA-BF87CE04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4601E37-F184-D421-E4E1-CC412D2D8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9436" y="1825625"/>
            <a:ext cx="6313128" cy="4351338"/>
          </a:xfrm>
        </p:spPr>
      </p:pic>
    </p:spTree>
    <p:extLst>
      <p:ext uri="{BB962C8B-B14F-4D97-AF65-F5344CB8AC3E}">
        <p14:creationId xmlns:p14="http://schemas.microsoft.com/office/powerpoint/2010/main" val="180354035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47C676-085B-71FE-4F56-C084A935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A7C7CC7-F68D-D0B2-4C6F-E08B61259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019" y="1414455"/>
            <a:ext cx="8671960" cy="5265119"/>
          </a:xfrm>
        </p:spPr>
      </p:pic>
    </p:spTree>
    <p:extLst>
      <p:ext uri="{BB962C8B-B14F-4D97-AF65-F5344CB8AC3E}">
        <p14:creationId xmlns:p14="http://schemas.microsoft.com/office/powerpoint/2010/main" val="42305814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A66F7-3118-9F6C-0D65-D86B13F1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Deployment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E3E6A8-5CB1-D4BC-C3B9-B8A3C573A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User </a:t>
            </a:r>
            <a:r>
              <a:rPr lang="fr-FR" dirty="0" err="1"/>
              <a:t>storage</a:t>
            </a:r>
            <a:r>
              <a:rPr lang="fr-FR" dirty="0"/>
              <a:t> SPI must </a:t>
            </a:r>
            <a:r>
              <a:rPr lang="fr-FR" dirty="0" err="1"/>
              <a:t>be</a:t>
            </a:r>
            <a:r>
              <a:rPr lang="fr-FR" dirty="0"/>
              <a:t> in providers folder in </a:t>
            </a:r>
            <a:r>
              <a:rPr lang="fr-FR" dirty="0" err="1"/>
              <a:t>keycloak</a:t>
            </a:r>
            <a:r>
              <a:rPr lang="fr-FR" dirty="0"/>
              <a:t> </a:t>
            </a:r>
            <a:r>
              <a:rPr lang="fr-FR" dirty="0" err="1"/>
              <a:t>instal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70FDB1-4DB4-2035-EBC4-23B69386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29" y="3429001"/>
            <a:ext cx="11254810" cy="21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8989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5E6F-5504-4922-3CB4-016D9E09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ACAFE-4F53-F0E9-4693-1CC3D1E6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Deployment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D45431-7B2C-3478-36FC-7EE25B735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run a command line to </a:t>
            </a:r>
            <a:r>
              <a:rPr lang="fr-FR" dirty="0" err="1"/>
              <a:t>install</a:t>
            </a:r>
            <a:r>
              <a:rPr lang="fr-FR" dirty="0"/>
              <a:t> provider</a:t>
            </a:r>
          </a:p>
          <a:p>
            <a:r>
              <a:rPr lang="fr-FR" dirty="0"/>
              <a:t>kc.sh </a:t>
            </a:r>
            <a:r>
              <a:rPr lang="fr-FR" dirty="0" err="1"/>
              <a:t>build</a:t>
            </a:r>
            <a:r>
              <a:rPr lang="fr-FR" dirty="0"/>
              <a:t> / kc.bat </a:t>
            </a:r>
            <a:r>
              <a:rPr lang="fr-FR" dirty="0" err="1"/>
              <a:t>build</a:t>
            </a:r>
            <a:r>
              <a:rPr lang="fr-FR" dirty="0"/>
              <a:t> </a:t>
            </a:r>
          </a:p>
          <a:p>
            <a:r>
              <a:rPr lang="fr-FR" dirty="0"/>
              <a:t>Restart </a:t>
            </a:r>
            <a:r>
              <a:rPr lang="fr-FR" dirty="0" err="1"/>
              <a:t>keycloak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98E8BE-BD5C-DD93-1D54-5D954896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29" y="3429001"/>
            <a:ext cx="11254810" cy="21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20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07D30E-CB17-85F4-56D2-D0A2AF40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provider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E23461A-547B-EF5E-4DEF-96E1C30F7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498" y="1368735"/>
            <a:ext cx="8697003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E4F84-B972-D98D-ADB2-0DDA9911D062}"/>
              </a:ext>
            </a:extLst>
          </p:cNvPr>
          <p:cNvSpPr/>
          <p:nvPr/>
        </p:nvSpPr>
        <p:spPr>
          <a:xfrm>
            <a:off x="8072284" y="3529781"/>
            <a:ext cx="1995948" cy="825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F9C0C-C306-9CE4-5B74-3AE5AE464093}"/>
              </a:ext>
            </a:extLst>
          </p:cNvPr>
          <p:cNvSpPr/>
          <p:nvPr/>
        </p:nvSpPr>
        <p:spPr>
          <a:xfrm>
            <a:off x="1778164" y="6351270"/>
            <a:ext cx="1696556" cy="244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98753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8FB79-647B-992A-56DA-DA79ABB0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 UI Display </a:t>
            </a:r>
            <a:r>
              <a:rPr lang="fr-FR" dirty="0" err="1"/>
              <a:t>name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679B95-EB2B-B29E-637C-58B976DA1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252924" cy="295506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E984A5-1D57-15D2-142D-483FA4FA3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47" y="3595467"/>
            <a:ext cx="702090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854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1AD64-390C-6655-AC6B-BA4D07B1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authenticate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user service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B26D7CE-54F6-8916-3867-EA8597FC8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68219" cy="432495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545F94-73C2-0E22-716E-263D6BAF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28" y="5347221"/>
            <a:ext cx="12192000" cy="13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199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77FC1-E2DC-94E8-00A0-7FA5A4345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78BE3-291A-DA69-FA9D-CCA3AE34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authenticate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user service 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AC1A120-2FE6-5483-33C0-0976CECE5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044" y="1368735"/>
            <a:ext cx="8821911" cy="5265119"/>
          </a:xfrm>
        </p:spPr>
      </p:pic>
    </p:spTree>
    <p:extLst>
      <p:ext uri="{BB962C8B-B14F-4D97-AF65-F5344CB8AC3E}">
        <p14:creationId xmlns:p14="http://schemas.microsoft.com/office/powerpoint/2010/main" val="183714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12115</TotalTime>
  <Words>8203</Words>
  <Application>Microsoft Office PowerPoint</Application>
  <PresentationFormat>Grand écran</PresentationFormat>
  <Paragraphs>527</Paragraphs>
  <Slides>178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178</vt:i4>
      </vt:variant>
    </vt:vector>
  </HeadingPairs>
  <TitlesOfParts>
    <vt:vector size="184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  <vt:lpstr>Resource servers behing API Gateway</vt:lpstr>
      <vt:lpstr>Introduction</vt:lpstr>
      <vt:lpstr>Introduction</vt:lpstr>
      <vt:lpstr>Architecture</vt:lpstr>
      <vt:lpstr>Setup gateway </vt:lpstr>
      <vt:lpstr>Setup gateway </vt:lpstr>
      <vt:lpstr>Basic gateway configuration</vt:lpstr>
      <vt:lpstr>Eureka Discovery Service</vt:lpstr>
      <vt:lpstr>Spring Cloud Netflix Eureka</vt:lpstr>
      <vt:lpstr>Setup</vt:lpstr>
      <vt:lpstr>Setup</vt:lpstr>
      <vt:lpstr>Configuring application.yaml</vt:lpstr>
      <vt:lpstr>Enable Eureka Server</vt:lpstr>
      <vt:lpstr>Configuring resources as Eureka Client</vt:lpstr>
      <vt:lpstr>Enabling Eureka Discovery Client</vt:lpstr>
      <vt:lpstr>Result…</vt:lpstr>
      <vt:lpstr>Load balancing</vt:lpstr>
      <vt:lpstr>Introduction</vt:lpstr>
      <vt:lpstr>Randomize server port </vt:lpstr>
      <vt:lpstr>Running multiple instances…</vt:lpstr>
      <vt:lpstr>Results…</vt:lpstr>
      <vt:lpstr>OAuth 2.0 in MVC Web App</vt:lpstr>
      <vt:lpstr>Introduction </vt:lpstr>
      <vt:lpstr>Creating a MVC Web Application</vt:lpstr>
      <vt:lpstr>Creating a MVC Web Application</vt:lpstr>
      <vt:lpstr>Creating a controller and a view for test</vt:lpstr>
      <vt:lpstr>Creating Keycloak client</vt:lpstr>
      <vt:lpstr>Creating Keycloak client</vt:lpstr>
      <vt:lpstr>Creating Keycloak client</vt:lpstr>
      <vt:lpstr>Configuring OAuth2.0 in web apps</vt:lpstr>
      <vt:lpstr>Updating controller and adding bean</vt:lpstr>
      <vt:lpstr>Testing web application</vt:lpstr>
      <vt:lpstr>Using WebClient</vt:lpstr>
      <vt:lpstr>Adding dependencies</vt:lpstr>
      <vt:lpstr>Configuring WebClient bean and update controller</vt:lpstr>
      <vt:lpstr>Social Login</vt:lpstr>
      <vt:lpstr>Introduction</vt:lpstr>
      <vt:lpstr>Setup web application</vt:lpstr>
      <vt:lpstr>Setup web application</vt:lpstr>
      <vt:lpstr>Create public / private controllers</vt:lpstr>
      <vt:lpstr>Create public / private views</vt:lpstr>
      <vt:lpstr>Configuring security</vt:lpstr>
      <vt:lpstr>Updating properties</vt:lpstr>
      <vt:lpstr>And for social login ?</vt:lpstr>
      <vt:lpstr>Run application: facebook</vt:lpstr>
      <vt:lpstr>Run application: google</vt:lpstr>
      <vt:lpstr>Run application: keycloak</vt:lpstr>
      <vt:lpstr>Configuring OKTA</vt:lpstr>
      <vt:lpstr>OAuth 2.0 in JavaScript Application</vt:lpstr>
      <vt:lpstr>Introduction</vt:lpstr>
      <vt:lpstr>Introduction</vt:lpstr>
      <vt:lpstr>Create JavaScript: generate state</vt:lpstr>
      <vt:lpstr>Create JavaScript: generate code verifier</vt:lpstr>
      <vt:lpstr>Create JavaScript: generate code challenge</vt:lpstr>
      <vt:lpstr>Create JavaScript: get auth code</vt:lpstr>
      <vt:lpstr>Create JavaScript: Return code (popup page) </vt:lpstr>
      <vt:lpstr>Create JavaScript: Post authorize </vt:lpstr>
      <vt:lpstr>Create JavaScript: get resource endpoint data</vt:lpstr>
      <vt:lpstr>Configuring CORS in gateway</vt:lpstr>
      <vt:lpstr>Configuring CORS in resource server</vt:lpstr>
      <vt:lpstr>Note</vt:lpstr>
      <vt:lpstr>Keycloak Remote User Authentication</vt:lpstr>
      <vt:lpstr>Introduction </vt:lpstr>
      <vt:lpstr>Introduction</vt:lpstr>
      <vt:lpstr>Deployment</vt:lpstr>
      <vt:lpstr>Deployment</vt:lpstr>
      <vt:lpstr>Adding provider in keycloak</vt:lpstr>
      <vt:lpstr>Set UI Display name</vt:lpstr>
      <vt:lpstr>Trying to authenticate using user service </vt:lpstr>
      <vt:lpstr>Trying to authenticate using user service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92</cp:revision>
  <dcterms:created xsi:type="dcterms:W3CDTF">2025-05-04T05:41:01Z</dcterms:created>
  <dcterms:modified xsi:type="dcterms:W3CDTF">2025-05-12T22:44:35Z</dcterms:modified>
</cp:coreProperties>
</file>